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8" r:id="rId9"/>
    <p:sldId id="273" r:id="rId10"/>
    <p:sldId id="267" r:id="rId11"/>
    <p:sldId id="261" r:id="rId12"/>
    <p:sldId id="274" r:id="rId13"/>
    <p:sldId id="269" r:id="rId14"/>
    <p:sldId id="264" r:id="rId15"/>
    <p:sldId id="270" r:id="rId16"/>
    <p:sldId id="272" r:id="rId17"/>
    <p:sldId id="271" r:id="rId18"/>
    <p:sldId id="265" r:id="rId19"/>
    <p:sldId id="266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55B9AA-0BD2-4D5E-A141-7E1D2D42143A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CA4E83-ABAF-4A34-AA68-DE69D0CBF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193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Рассказать про мотивации строить блоки (выпуск биткоинов) и комиссию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CA4E83-ABAF-4A34-AA68-DE69D0CBF14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2325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744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268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954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51221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2738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1735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49684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49752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3075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031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0754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3219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8301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8921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4141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8241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84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6F17A-6AA2-4803-83AD-0D53B23326A2}" type="datetimeFigureOut">
              <a:rPr lang="ru-RU" smtClean="0"/>
              <a:t>29.03.2019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29067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FDD0A0-F981-4D16-A94F-C4B6587C60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«</a:t>
            </a:r>
            <a:r>
              <a:rPr lang="ru-RU" dirty="0" err="1"/>
              <a:t>Блокчейн</a:t>
            </a:r>
            <a:r>
              <a:rPr lang="ru-RU" dirty="0"/>
              <a:t>» как основа безопасной экономики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216FDF1-E010-4EB4-A3D2-54EC7F7088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dirty="0"/>
              <a:t>Астраханцев Роман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dirty="0"/>
              <a:t>скб171</a:t>
            </a:r>
          </a:p>
        </p:txBody>
      </p:sp>
    </p:spTree>
    <p:extLst>
      <p:ext uri="{BB962C8B-B14F-4D97-AF65-F5344CB8AC3E}">
        <p14:creationId xmlns:p14="http://schemas.microsoft.com/office/powerpoint/2010/main" val="2658612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CD3C56-861D-401E-B5F9-0DD4F6CD6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Немного о хеш-функциях</a:t>
            </a:r>
          </a:p>
        </p:txBody>
      </p:sp>
      <p:pic>
        <p:nvPicPr>
          <p:cNvPr id="2050" name="Picture 2" descr="ÐÐ°ÑÑÐ¸Ð½ÐºÐ¸ Ð¿Ð¾ Ð·Ð°Ð¿ÑÐ¾ÑÑ ÑÐµÑ ÑÑÐ½ÐºÑÐ¸Ñ">
            <a:extLst>
              <a:ext uri="{FF2B5EF4-FFF2-40B4-BE49-F238E27FC236}">
                <a16:creationId xmlns:a16="http://schemas.microsoft.com/office/drawing/2014/main" id="{7B0190E3-5DE0-4C7D-9AB1-B79823235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515" y="2017189"/>
            <a:ext cx="5669224" cy="1665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4AA84D1-F853-4141-88A4-CC11D2CF1746}"/>
              </a:ext>
            </a:extLst>
          </p:cNvPr>
          <p:cNvSpPr/>
          <p:nvPr/>
        </p:nvSpPr>
        <p:spPr>
          <a:xfrm>
            <a:off x="1061515" y="4289834"/>
            <a:ext cx="43826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Криптографические:</a:t>
            </a:r>
          </a:p>
          <a:p>
            <a:r>
              <a:rPr lang="ru-RU" dirty="0"/>
              <a:t>1. Стойкие к поиску первого прообраза</a:t>
            </a:r>
          </a:p>
          <a:p>
            <a:r>
              <a:rPr lang="ru-RU" dirty="0"/>
              <a:t>2. Стойкие к поиску второго прообраза</a:t>
            </a:r>
          </a:p>
          <a:p>
            <a:r>
              <a:rPr lang="ru-RU" dirty="0"/>
              <a:t>3. Стойкие к коллизиям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E206C85-96A7-4B45-AFBC-945C08E61C92}"/>
              </a:ext>
            </a:extLst>
          </p:cNvPr>
          <p:cNvSpPr/>
          <p:nvPr/>
        </p:nvSpPr>
        <p:spPr>
          <a:xfrm>
            <a:off x="7275578" y="2017189"/>
            <a:ext cx="24059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SHA-256</a:t>
            </a:r>
          </a:p>
          <a:p>
            <a:endParaRPr lang="en-US" dirty="0"/>
          </a:p>
          <a:p>
            <a:r>
              <a:rPr lang="ru-RU" dirty="0"/>
              <a:t>Коллизия требует 2</a:t>
            </a:r>
            <a:r>
              <a:rPr lang="en-US" dirty="0"/>
              <a:t>^130</a:t>
            </a:r>
            <a:r>
              <a:rPr lang="ru-RU" dirty="0"/>
              <a:t> переборов!</a:t>
            </a:r>
          </a:p>
        </p:txBody>
      </p:sp>
      <p:pic>
        <p:nvPicPr>
          <p:cNvPr id="1030" name="Picture 6" descr="https://lh3.googleusercontent.com/qGmENP-e-RBBwoJl90PALLIeZVCHsvDfsjkFHCoPr2-r5VZrr7dZzMTTa5PltqWxoBjw1WUElwOtqFERBpqDBNVpOoTdFtYi5237e7NogMqXhoQWhnHOa6nyCAJETmOlD54iHY5L">
            <a:extLst>
              <a:ext uri="{FF2B5EF4-FFF2-40B4-BE49-F238E27FC236}">
                <a16:creationId xmlns:a16="http://schemas.microsoft.com/office/drawing/2014/main" id="{A74C9FC7-B3C4-4BC6-B4D4-E97FD2CCD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5765" y="3984115"/>
            <a:ext cx="5819480" cy="2556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480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4B3F74-FBE4-47AA-873B-B508D5FC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Так что же такое </a:t>
            </a:r>
            <a:r>
              <a:rPr lang="ru-RU" dirty="0" err="1"/>
              <a:t>блокчейн</a:t>
            </a:r>
            <a:r>
              <a:rPr lang="ru-RU" dirty="0"/>
              <a:t>-система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6ADB4E2-FA8E-4C38-96BC-298DE63723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279"/>
          <a:stretch/>
        </p:blipFill>
        <p:spPr>
          <a:xfrm>
            <a:off x="0" y="2369402"/>
            <a:ext cx="7194829" cy="2983584"/>
          </a:xfrm>
          <a:prstGeom prst="rect">
            <a:avLst/>
          </a:prstGeom>
        </p:spPr>
      </p:pic>
      <p:pic>
        <p:nvPicPr>
          <p:cNvPr id="4098" name="Picture 2" descr="https://lh6.googleusercontent.com/RAMbshxcdyaT78V_JQfe-Nb2_GLbM3-x2T34abjm2GATl7NbtUDdDVnVoiJOzIGBU82uT65RgfF_yC3a3Qk2-jITALBCAvfV9PWzWd0bW-x2b3KAXmluSWYqRoVaUMDT_WyD2oKd">
            <a:extLst>
              <a:ext uri="{FF2B5EF4-FFF2-40B4-BE49-F238E27FC236}">
                <a16:creationId xmlns:a16="http://schemas.microsoft.com/office/drawing/2014/main" id="{7B6409DC-AEB2-4489-8104-086780FDD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198" y="2097088"/>
            <a:ext cx="2947213" cy="3935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2784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C30FD2-498A-46E0-AED7-F0517DB6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выглядит блок</a:t>
            </a:r>
          </a:p>
        </p:txBody>
      </p:sp>
      <p:pic>
        <p:nvPicPr>
          <p:cNvPr id="2054" name="Picture 6" descr="https://lh4.googleusercontent.com/DHcukw4H__xjz4n4JO85jUDKVPClv_ZimRsKacEYsGpEww6Rttdd2iRFDnXcPyz6m8OXYISpDo79UwhRqpSqrLBnvTjUEw_rUoMU7IDmlRbO94toXCKAEeKsd3jF3UHKeA79OWUV">
            <a:extLst>
              <a:ext uri="{FF2B5EF4-FFF2-40B4-BE49-F238E27FC236}">
                <a16:creationId xmlns:a16="http://schemas.microsoft.com/office/drawing/2014/main" id="{45C18B0F-4551-47D8-9832-F733EA335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370" y="1724259"/>
            <a:ext cx="7178789" cy="5020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1946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4B3F74-FBE4-47AA-873B-B508D5FC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work</a:t>
            </a:r>
            <a:endParaRPr lang="ru-RU" dirty="0"/>
          </a:p>
        </p:txBody>
      </p:sp>
      <p:pic>
        <p:nvPicPr>
          <p:cNvPr id="3074" name="Picture 2" descr="https://lh5.googleusercontent.com/kNJNuDV5it7ZT4n6V5kFIe5R_0Ee3XHGNdzQklRONDuyyCqWLmzX-0ihRly6kLr347nE1pZvIdEawgG5aaDqFMMjAm-jiomEZ0cfKVDe6VjmOKqSs1zcosIfPn4Rd12Krfwfag6Q">
            <a:extLst>
              <a:ext uri="{FF2B5EF4-FFF2-40B4-BE49-F238E27FC236}">
                <a16:creationId xmlns:a16="http://schemas.microsoft.com/office/drawing/2014/main" id="{A608FEA6-A729-49AF-B1E0-5ED2AD503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1757971"/>
            <a:ext cx="8729221" cy="3988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EF75D11-BE45-4141-9DAA-CF071F954FE8}"/>
              </a:ext>
            </a:extLst>
          </p:cNvPr>
          <p:cNvSpPr/>
          <p:nvPr/>
        </p:nvSpPr>
        <p:spPr>
          <a:xfrm>
            <a:off x="1681113" y="5916316"/>
            <a:ext cx="80386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По данным на 2017 г. за нахождение правильного ответа компьютер получал вознаграждение - 12.5 </a:t>
            </a:r>
            <a:r>
              <a:rPr lang="ru-RU" dirty="0" err="1"/>
              <a:t>Bitcoin</a:t>
            </a:r>
            <a:r>
              <a:rPr lang="ru-RU" dirty="0"/>
              <a:t> (65 000</a:t>
            </a:r>
            <a:r>
              <a:rPr lang="en-US" dirty="0"/>
              <a:t>$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3300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4B3F74-FBE4-47AA-873B-B508D5FC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Тонкие Моменты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C5C03A7-B006-464C-A389-F9060DB39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737957"/>
            <a:ext cx="9596487" cy="422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238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4B3F74-FBE4-47AA-873B-B508D5FC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Тонкие Моменты</a:t>
            </a:r>
          </a:p>
        </p:txBody>
      </p:sp>
      <p:pic>
        <p:nvPicPr>
          <p:cNvPr id="4098" name="Picture 2" descr="https://lh3.googleusercontent.com/79w0DC1IV6fjZOloWGdJx21GOZVjSXAJlOyuqNceXZPFO9z8m-FfeMONlLcQrm0DdNrDsTo6DQ36VM8OMpMfA60UXgdlVWUJdhZ2gNKLtUvG8QvwJQCP63pqFdg5lE-D5_WHtggT">
            <a:extLst>
              <a:ext uri="{FF2B5EF4-FFF2-40B4-BE49-F238E27FC236}">
                <a16:creationId xmlns:a16="http://schemas.microsoft.com/office/drawing/2014/main" id="{3693CA1C-7EF7-46B2-9620-365C82512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290" y="1829585"/>
            <a:ext cx="10419761" cy="4558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7906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9CD70E-3267-4B69-AB9A-CFC330260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Атаки на консенсус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B75CB0-FC3F-4EAC-8566-1C62158EE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524" y="2626559"/>
            <a:ext cx="3873648" cy="3541714"/>
          </a:xfrm>
        </p:spPr>
        <p:txBody>
          <a:bodyPr/>
          <a:lstStyle/>
          <a:p>
            <a:r>
              <a:rPr lang="ru-RU" dirty="0"/>
              <a:t>Атака 51%</a:t>
            </a:r>
          </a:p>
          <a:p>
            <a:r>
              <a:rPr lang="ru-RU" dirty="0"/>
              <a:t>Атака Сибиллы</a:t>
            </a:r>
          </a:p>
          <a:p>
            <a:r>
              <a:rPr lang="ru-RU" dirty="0"/>
              <a:t>Дырки в коде (2010 год)</a:t>
            </a:r>
          </a:p>
        </p:txBody>
      </p:sp>
      <p:pic>
        <p:nvPicPr>
          <p:cNvPr id="5122" name="Picture 2" descr="https://lh5.googleusercontent.com/o2uVXo95rCSxISKOQqgSmSiLopt0dei2MtUpvI1G5mSLc6-sRKCj09E13-Rf9X8WvuW_iCSZYS7G8HyGaoRuQJrf6lpWvGoj3e2yC6tltvXEDWorsxabLwR_2ig-faqttiomphas">
            <a:extLst>
              <a:ext uri="{FF2B5EF4-FFF2-40B4-BE49-F238E27FC236}">
                <a16:creationId xmlns:a16="http://schemas.microsoft.com/office/drawing/2014/main" id="{BB3A2C30-444D-497C-959E-E89C249C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183" y="2097088"/>
            <a:ext cx="7497452" cy="391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6148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9CD70E-3267-4B69-AB9A-CFC330260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Скриптовый язык </a:t>
            </a:r>
            <a:r>
              <a:rPr lang="en-US" dirty="0"/>
              <a:t>bitcoin</a:t>
            </a:r>
            <a:endParaRPr lang="ru-RU" dirty="0"/>
          </a:p>
        </p:txBody>
      </p:sp>
      <p:pic>
        <p:nvPicPr>
          <p:cNvPr id="5124" name="Picture 4" descr="ÐÐ¾ÑÐ¾Ð¶ÐµÐµ Ð¸Ð·Ð¾Ð±ÑÐ°Ð¶ÐµÐ½Ð¸Ðµ">
            <a:extLst>
              <a:ext uri="{FF2B5EF4-FFF2-40B4-BE49-F238E27FC236}">
                <a16:creationId xmlns:a16="http://schemas.microsoft.com/office/drawing/2014/main" id="{CA5CD51E-104E-4370-94AD-89C79E3B1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554" y="2235272"/>
            <a:ext cx="8964891" cy="266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5946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65A04E-6A4C-44B5-9F14-D74BF4579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Ethereum. </a:t>
            </a:r>
            <a:r>
              <a:rPr lang="ru-RU" dirty="0"/>
              <a:t>Смарт-Контракты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E8CF8E-13A3-4695-8A9C-23001F13A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9437" y="1891268"/>
            <a:ext cx="9905999" cy="4066472"/>
          </a:xfrm>
        </p:spPr>
        <p:txBody>
          <a:bodyPr>
            <a:normAutofit/>
          </a:bodyPr>
          <a:lstStyle/>
          <a:p>
            <a:r>
              <a:rPr lang="ru-RU" dirty="0"/>
              <a:t>Смарт-контракт — это </a:t>
            </a:r>
            <a:r>
              <a:rPr lang="ru-RU" dirty="0" err="1"/>
              <a:t>самоисполняемый</a:t>
            </a:r>
            <a:r>
              <a:rPr lang="ru-RU" dirty="0"/>
              <a:t> договор. Он представляет собой программу, вложенную в </a:t>
            </a:r>
            <a:r>
              <a:rPr lang="ru-RU" dirty="0" err="1"/>
              <a:t>блокчейн</a:t>
            </a:r>
            <a:r>
              <a:rPr lang="ru-RU" dirty="0"/>
              <a:t>. Смарт-контракт создается транзакцией, отправленной на нулевой адрес.</a:t>
            </a:r>
          </a:p>
          <a:p>
            <a:endParaRPr lang="ru-RU" dirty="0"/>
          </a:p>
          <a:p>
            <a:r>
              <a:rPr lang="ru-RU" dirty="0"/>
              <a:t>Тьюринг полнота</a:t>
            </a:r>
          </a:p>
          <a:p>
            <a:endParaRPr lang="ru-RU" dirty="0"/>
          </a:p>
          <a:p>
            <a:r>
              <a:rPr lang="ru-RU" dirty="0"/>
              <a:t>Скорость нахождения блока: 5 минут.</a:t>
            </a:r>
          </a:p>
        </p:txBody>
      </p:sp>
    </p:spTree>
    <p:extLst>
      <p:ext uri="{BB962C8B-B14F-4D97-AF65-F5344CB8AC3E}">
        <p14:creationId xmlns:p14="http://schemas.microsoft.com/office/powerpoint/2010/main" val="1350462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565EC-0259-48E2-93CA-B192C3427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Интересные решения в мире криптовалют</a:t>
            </a:r>
          </a:p>
        </p:txBody>
      </p:sp>
      <p:pic>
        <p:nvPicPr>
          <p:cNvPr id="7170" name="Picture 2" descr="ÐÐ°ÑÑÐ¸Ð½ÐºÐ¸ Ð¿Ð¾ Ð·Ð°Ð¿ÑÐ¾ÑÑ Iota">
            <a:extLst>
              <a:ext uri="{FF2B5EF4-FFF2-40B4-BE49-F238E27FC236}">
                <a16:creationId xmlns:a16="http://schemas.microsoft.com/office/drawing/2014/main" id="{9F8488CA-F979-4D7F-A4D9-FFF8A5C39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50" y="270747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ÐÐ°ÑÑÐ¸Ð½ÐºÐ¸ Ð¿Ð¾ Ð·Ð°Ð¿ÑÐ¾ÑÑ Iota Ð±Ð»Ð¾ÐºÑÐµÐ¹Ð½">
            <a:extLst>
              <a:ext uri="{FF2B5EF4-FFF2-40B4-BE49-F238E27FC236}">
                <a16:creationId xmlns:a16="http://schemas.microsoft.com/office/drawing/2014/main" id="{3A31A0BA-E347-4F81-A85A-876EB3D9D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537" y="2433589"/>
            <a:ext cx="85725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446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F24A4D-3CEE-4F91-9370-19ADE1D39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 двойных трат</a:t>
            </a:r>
          </a:p>
        </p:txBody>
      </p:sp>
      <p:pic>
        <p:nvPicPr>
          <p:cNvPr id="1026" name="Picture 2" descr="ÐÐ°ÑÑÐ¸Ð½ÐºÐ¸ Ð¿Ð¾ Ð·Ð°Ð¿ÑÐ¾ÑÑ ÑÐ±Ð»Ð¾ÐºÐ¾ Ð½Ð° Ð¿ÑÐ¾Ð·ÑÐ°ÑÐ½Ð¾Ð¼ ÑÐ¾Ð½Ðµ">
            <a:extLst>
              <a:ext uri="{FF2B5EF4-FFF2-40B4-BE49-F238E27FC236}">
                <a16:creationId xmlns:a16="http://schemas.microsoft.com/office/drawing/2014/main" id="{BCF68A7A-83C7-4806-97B4-B12A18B49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3126" y="3051285"/>
            <a:ext cx="1518279" cy="1846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F21C5D17-25B6-441A-A320-153F49A2A5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3976"/>
          <a:stretch/>
        </p:blipFill>
        <p:spPr bwMode="auto">
          <a:xfrm>
            <a:off x="809532" y="898472"/>
            <a:ext cx="3088213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217DE9CD-E9E9-403E-989F-63615AC1BE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297" r="34777"/>
          <a:stretch/>
        </p:blipFill>
        <p:spPr bwMode="auto">
          <a:xfrm>
            <a:off x="8211126" y="898472"/>
            <a:ext cx="256548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821348F-7DB7-4A03-8B3D-2EA81B2B712B}"/>
              </a:ext>
            </a:extLst>
          </p:cNvPr>
          <p:cNvSpPr txBox="1"/>
          <p:nvPr/>
        </p:nvSpPr>
        <p:spPr>
          <a:xfrm>
            <a:off x="1907575" y="5339186"/>
            <a:ext cx="1868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Алиса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DC6F99-23C9-4236-BCA5-FDF88C38335D}"/>
              </a:ext>
            </a:extLst>
          </p:cNvPr>
          <p:cNvSpPr txBox="1"/>
          <p:nvPr/>
        </p:nvSpPr>
        <p:spPr>
          <a:xfrm>
            <a:off x="9129667" y="5189745"/>
            <a:ext cx="1868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Боб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2413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0.00023 L 0.07083 0.03981 C 0.08554 0.04884 0.10768 0.05393 0.13099 0.05393 C 0.15742 0.05393 0.17864 0.04884 0.19336 0.03981 L 0.26432 -0.00023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16" y="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162D33-5C9A-4CD0-BB91-36540FDDD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9FB813-CC4E-4414-BA16-BD7F695F6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126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F24A4D-3CEE-4F91-9370-19ADE1D39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 двойных трат</a:t>
            </a:r>
          </a:p>
        </p:txBody>
      </p:sp>
      <p:pic>
        <p:nvPicPr>
          <p:cNvPr id="1036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F21C5D17-25B6-441A-A320-153F49A2A5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34244"/>
          <a:stretch/>
        </p:blipFill>
        <p:spPr bwMode="auto">
          <a:xfrm>
            <a:off x="9079345" y="1755776"/>
            <a:ext cx="914401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F8FFC155-B374-4728-83CC-E08AE9BCCF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783"/>
          <a:stretch/>
        </p:blipFill>
        <p:spPr bwMode="auto">
          <a:xfrm>
            <a:off x="6548580" y="4834300"/>
            <a:ext cx="1099384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3D187F64-D167-4FC3-9CE1-95BB375E1B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3380"/>
          <a:stretch/>
        </p:blipFill>
        <p:spPr bwMode="auto">
          <a:xfrm>
            <a:off x="874189" y="1810761"/>
            <a:ext cx="1111630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8CB0E262-492E-472E-976D-6B9AC4CC15C6}"/>
              </a:ext>
            </a:extLst>
          </p:cNvPr>
          <p:cNvGrpSpPr/>
          <p:nvPr/>
        </p:nvGrpSpPr>
        <p:grpSpPr>
          <a:xfrm>
            <a:off x="2084014" y="2706108"/>
            <a:ext cx="2057283" cy="1452200"/>
            <a:chOff x="2084014" y="2706108"/>
            <a:chExt cx="2057283" cy="145220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DBE34182-04A6-4FFA-B002-7BC1752B5827}"/>
                </a:ext>
              </a:extLst>
            </p:cNvPr>
            <p:cNvSpPr/>
            <p:nvPr/>
          </p:nvSpPr>
          <p:spPr>
            <a:xfrm>
              <a:off x="2124364" y="2767626"/>
              <a:ext cx="1948872" cy="1130119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026" name="Picture 2" descr="ÐÐ°ÑÑÐ¸Ð½ÐºÐ¸ Ð¿Ð¾ Ð·Ð°Ð¿ÑÐ¾ÑÑ ÑÐ±Ð»Ð¾ÐºÐ¾ Ð½Ð° Ð¿ÑÐ¾Ð·ÑÐ°ÑÐ½Ð¾Ð¼ ÑÐ¾Ð½Ðµ">
              <a:extLst>
                <a:ext uri="{FF2B5EF4-FFF2-40B4-BE49-F238E27FC236}">
                  <a16:creationId xmlns:a16="http://schemas.microsoft.com/office/drawing/2014/main" id="{BCF68A7A-83C7-4806-97B4-B12A18B49D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4341" y="2816178"/>
              <a:ext cx="836627" cy="10175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 descr="ÐÐ°ÑÑÐ¸Ð½ÐºÐ¸ Ð¿Ð¾ Ð·Ð°Ð¿ÑÐ¾ÑÑ Ð¼Ð¾Ð½Ð¸ÑÐ¾Ñ Ð½Ð° Ð¿ÑÐ¾Ð·ÑÐ°ÑÐ½Ð¾Ð¼ ÑÐ¾Ð½Ðµ">
              <a:extLst>
                <a:ext uri="{FF2B5EF4-FFF2-40B4-BE49-F238E27FC236}">
                  <a16:creationId xmlns:a16="http://schemas.microsoft.com/office/drawing/2014/main" id="{4E87428E-60B7-439D-B615-286ED86F58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4014" y="2706108"/>
              <a:ext cx="2057283" cy="1452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09D1C8A-3FDE-4D2D-B6DC-BA761FE8669D}"/>
              </a:ext>
            </a:extLst>
          </p:cNvPr>
          <p:cNvSpPr/>
          <p:nvPr/>
        </p:nvSpPr>
        <p:spPr>
          <a:xfrm>
            <a:off x="6659672" y="2764418"/>
            <a:ext cx="1948872" cy="113011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Picture 2" descr="ÐÐ°ÑÑÐ¸Ð½ÐºÐ¸ Ð¿Ð¾ Ð·Ð°Ð¿ÑÐ¾ÑÑ ÑÐ±Ð»Ð¾ÐºÐ¾ Ð½Ð° Ð¿ÑÐ¾Ð·ÑÐ°ÑÐ½Ð¾Ð¼ ÑÐ¾Ð½Ðµ">
            <a:extLst>
              <a:ext uri="{FF2B5EF4-FFF2-40B4-BE49-F238E27FC236}">
                <a16:creationId xmlns:a16="http://schemas.microsoft.com/office/drawing/2014/main" id="{1513FB33-3113-4AC9-B08B-0C5B9BAB8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649" y="2812970"/>
            <a:ext cx="836627" cy="1017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330B21C-8599-4FE5-A7F7-2A1DCC339EB9}"/>
              </a:ext>
            </a:extLst>
          </p:cNvPr>
          <p:cNvSpPr/>
          <p:nvPr/>
        </p:nvSpPr>
        <p:spPr>
          <a:xfrm>
            <a:off x="4389649" y="5077300"/>
            <a:ext cx="1948872" cy="113011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" name="Picture 2" descr="ÐÐ°ÑÑÐ¸Ð½ÐºÐ¸ Ð¿Ð¾ Ð·Ð°Ð¿ÑÐ¾ÑÑ ÑÐ±Ð»Ð¾ÐºÐ¾ Ð½Ð° Ð¿ÑÐ¾Ð·ÑÐ°ÑÐ½Ð¾Ð¼ ÑÐ¾Ð½Ðµ">
            <a:extLst>
              <a:ext uri="{FF2B5EF4-FFF2-40B4-BE49-F238E27FC236}">
                <a16:creationId xmlns:a16="http://schemas.microsoft.com/office/drawing/2014/main" id="{9477A59C-1136-421D-8AE0-EE3ABE192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626" y="5125852"/>
            <a:ext cx="836627" cy="1017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ÐÐ°ÑÑÐ¸Ð½ÐºÐ¸ Ð¿Ð¾ Ð·Ð°Ð¿ÑÐ¾ÑÑ Ð¼Ð¾Ð½Ð¸ÑÐ¾Ñ Ð½Ð° Ð¿ÑÐ¾Ð·ÑÐ°ÑÐ½Ð¾Ð¼ ÑÐ¾Ð½Ðµ">
            <a:extLst>
              <a:ext uri="{FF2B5EF4-FFF2-40B4-BE49-F238E27FC236}">
                <a16:creationId xmlns:a16="http://schemas.microsoft.com/office/drawing/2014/main" id="{E8EFBA7E-363E-4ACE-AC5F-A1A25B600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322" y="2702900"/>
            <a:ext cx="2057283" cy="145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ÐÐ°ÑÑÐ¸Ð½ÐºÐ¸ Ð¿Ð¾ Ð·Ð°Ð¿ÑÐ¾ÑÑ Ð¼Ð¾Ð½Ð¸ÑÐ¾Ñ Ð½Ð° Ð¿ÑÐ¾Ð·ÑÐ°ÑÐ½Ð¾Ð¼ ÑÐ¾Ð½Ðµ">
            <a:extLst>
              <a:ext uri="{FF2B5EF4-FFF2-40B4-BE49-F238E27FC236}">
                <a16:creationId xmlns:a16="http://schemas.microsoft.com/office/drawing/2014/main" id="{3F851737-3C0F-42F2-879B-306DEF7EF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299" y="5015782"/>
            <a:ext cx="2057283" cy="145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472BFE-1F38-4411-804F-6EFBEDA6C7AA}"/>
              </a:ext>
            </a:extLst>
          </p:cNvPr>
          <p:cNvSpPr txBox="1"/>
          <p:nvPr/>
        </p:nvSpPr>
        <p:spPr>
          <a:xfrm>
            <a:off x="1100858" y="3507469"/>
            <a:ext cx="1868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Алиса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2C194B-F688-4586-8976-726B0AF7A2F4}"/>
              </a:ext>
            </a:extLst>
          </p:cNvPr>
          <p:cNvSpPr txBox="1"/>
          <p:nvPr/>
        </p:nvSpPr>
        <p:spPr>
          <a:xfrm>
            <a:off x="9168446" y="3329477"/>
            <a:ext cx="1868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Боб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F7C3751-49A9-4E43-851F-D592C484579B}"/>
              </a:ext>
            </a:extLst>
          </p:cNvPr>
          <p:cNvSpPr txBox="1"/>
          <p:nvPr/>
        </p:nvSpPr>
        <p:spPr>
          <a:xfrm>
            <a:off x="6619322" y="6383036"/>
            <a:ext cx="1868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Чарли</a:t>
            </a:r>
          </a:p>
        </p:txBody>
      </p:sp>
    </p:spTree>
    <p:extLst>
      <p:ext uri="{BB962C8B-B14F-4D97-AF65-F5344CB8AC3E}">
        <p14:creationId xmlns:p14="http://schemas.microsoft.com/office/powerpoint/2010/main" val="281687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119431-6D5A-477B-9E02-F25AA5300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Моментальное решение</a:t>
            </a:r>
          </a:p>
        </p:txBody>
      </p:sp>
      <p:pic>
        <p:nvPicPr>
          <p:cNvPr id="3074" name="Picture 2" descr="ÐÐ°ÑÑÐ¸Ð½ÐºÐ¸ Ð¿Ð¾ Ð·Ð°Ð¿ÑÐ¾ÑÑ Ð±Ð°Ð½Ðº ÐºÐ°ÑÑÐ¸Ð½ÐºÐ°">
            <a:extLst>
              <a:ext uri="{FF2B5EF4-FFF2-40B4-BE49-F238E27FC236}">
                <a16:creationId xmlns:a16="http://schemas.microsoft.com/office/drawing/2014/main" id="{2A1AD9E1-A7BC-409E-AF40-ACB1A47CA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94" b="97248" l="1299" r="97403">
                        <a14:foregroundMark x1="6061" y1="33028" x2="28139" y2="24312"/>
                        <a14:foregroundMark x1="28139" y1="24312" x2="43723" y2="7798"/>
                        <a14:foregroundMark x1="43723" y1="7798" x2="43723" y2="7798"/>
                        <a14:foregroundMark x1="4762" y1="88073" x2="64935" y2="81193"/>
                        <a14:foregroundMark x1="64935" y1="81193" x2="80519" y2="83945"/>
                        <a14:foregroundMark x1="44156" y1="89908" x2="67532" y2="89450"/>
                        <a14:foregroundMark x1="67532" y1="89450" x2="90909" y2="91743"/>
                        <a14:foregroundMark x1="93074" y1="93578" x2="93074" y2="92661"/>
                        <a14:foregroundMark x1="9091" y1="72018" x2="3896" y2="49083"/>
                        <a14:foregroundMark x1="3896" y1="49083" x2="3896" y2="49083"/>
                        <a14:foregroundMark x1="3896" y1="47248" x2="5195" y2="40367"/>
                        <a14:foregroundMark x1="50216" y1="96330" x2="35931" y2="93578"/>
                        <a14:foregroundMark x1="41126" y1="26606" x2="50649" y2="26147"/>
                        <a14:foregroundMark x1="50649" y1="26147" x2="60173" y2="26147"/>
                        <a14:foregroundMark x1="49351" y1="2752" x2="49351" y2="2752"/>
                        <a14:foregroundMark x1="35931" y1="5046" x2="35931" y2="5046"/>
                        <a14:foregroundMark x1="10823" y1="23853" x2="10823" y2="23853"/>
                        <a14:foregroundMark x1="16450" y1="18349" x2="16450" y2="18349"/>
                        <a14:foregroundMark x1="23377" y1="13303" x2="23377" y2="13303"/>
                        <a14:foregroundMark x1="35931" y1="7339" x2="35931" y2="7339"/>
                        <a14:foregroundMark x1="61472" y1="7339" x2="61472" y2="7339"/>
                        <a14:foregroundMark x1="61905" y1="5505" x2="61905" y2="5505"/>
                        <a14:foregroundMark x1="71429" y1="9174" x2="71429" y2="9174"/>
                        <a14:foregroundMark x1="94372" y1="34862" x2="94372" y2="34862"/>
                        <a14:foregroundMark x1="98268" y1="34404" x2="98268" y2="34404"/>
                        <a14:foregroundMark x1="94805" y1="50000" x2="94805" y2="50000"/>
                        <a14:foregroundMark x1="81818" y1="18807" x2="81818" y2="18807"/>
                        <a14:foregroundMark x1="88312" y1="95413" x2="88312" y2="95413"/>
                        <a14:foregroundMark x1="56710" y1="97248" x2="56710" y2="97248"/>
                        <a14:foregroundMark x1="96970" y1="90367" x2="96970" y2="90367"/>
                        <a14:foregroundMark x1="2597" y1="89908" x2="2597" y2="89908"/>
                        <a14:foregroundMark x1="1299" y1="33486" x2="1299" y2="33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699" y="3653885"/>
            <a:ext cx="1255418" cy="1184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ÐÐ°ÑÑÐ¸Ð½ÐºÐ¸ Ð¿Ð¾ Ð·Ð°Ð¿ÑÐ¾ÑÑ Ð±Ð°Ð½Ðº ÐºÐ°ÑÑÐ¸Ð½ÐºÐ°">
            <a:extLst>
              <a:ext uri="{FF2B5EF4-FFF2-40B4-BE49-F238E27FC236}">
                <a16:creationId xmlns:a16="http://schemas.microsoft.com/office/drawing/2014/main" id="{DD517E06-DBBF-4104-9791-AEBC18C25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94" b="97248" l="1299" r="97403">
                        <a14:foregroundMark x1="6061" y1="33028" x2="28139" y2="24312"/>
                        <a14:foregroundMark x1="28139" y1="24312" x2="43723" y2="7798"/>
                        <a14:foregroundMark x1="43723" y1="7798" x2="43723" y2="7798"/>
                        <a14:foregroundMark x1="4762" y1="88073" x2="64935" y2="81193"/>
                        <a14:foregroundMark x1="64935" y1="81193" x2="80519" y2="83945"/>
                        <a14:foregroundMark x1="44156" y1="89908" x2="67532" y2="89450"/>
                        <a14:foregroundMark x1="67532" y1="89450" x2="90909" y2="91743"/>
                        <a14:foregroundMark x1="93074" y1="93578" x2="93074" y2="92661"/>
                        <a14:foregroundMark x1="9091" y1="72018" x2="3896" y2="49083"/>
                        <a14:foregroundMark x1="3896" y1="49083" x2="3896" y2="49083"/>
                        <a14:foregroundMark x1="3896" y1="47248" x2="5195" y2="40367"/>
                        <a14:foregroundMark x1="50216" y1="96330" x2="35931" y2="93578"/>
                        <a14:foregroundMark x1="41126" y1="26606" x2="50649" y2="26147"/>
                        <a14:foregroundMark x1="50649" y1="26147" x2="60173" y2="26147"/>
                        <a14:foregroundMark x1="49351" y1="2752" x2="49351" y2="2752"/>
                        <a14:foregroundMark x1="35931" y1="5046" x2="35931" y2="5046"/>
                        <a14:foregroundMark x1="10823" y1="23853" x2="10823" y2="23853"/>
                        <a14:foregroundMark x1="16450" y1="18349" x2="16450" y2="18349"/>
                        <a14:foregroundMark x1="23377" y1="13303" x2="23377" y2="13303"/>
                        <a14:foregroundMark x1="35931" y1="7339" x2="35931" y2="7339"/>
                        <a14:foregroundMark x1="61472" y1="7339" x2="61472" y2="7339"/>
                        <a14:foregroundMark x1="61905" y1="5505" x2="61905" y2="5505"/>
                        <a14:foregroundMark x1="71429" y1="9174" x2="71429" y2="9174"/>
                        <a14:foregroundMark x1="94372" y1="34862" x2="94372" y2="34862"/>
                        <a14:foregroundMark x1="98268" y1="34404" x2="98268" y2="34404"/>
                        <a14:foregroundMark x1="94805" y1="50000" x2="94805" y2="50000"/>
                        <a14:foregroundMark x1="81818" y1="18807" x2="81818" y2="18807"/>
                        <a14:foregroundMark x1="88312" y1="95413" x2="88312" y2="95413"/>
                        <a14:foregroundMark x1="56710" y1="97248" x2="56710" y2="97248"/>
                        <a14:foregroundMark x1="96970" y1="90367" x2="96970" y2="90367"/>
                        <a14:foregroundMark x1="2597" y1="89908" x2="2597" y2="89908"/>
                        <a14:foregroundMark x1="1299" y1="33486" x2="1299" y2="33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3153" y="3722325"/>
            <a:ext cx="1255417" cy="1184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ÐÐ°ÑÑÐ¸Ð½ÐºÐ¸ Ð¿Ð¾ Ð·Ð°Ð¿ÑÐ¾ÑÑ Ð±Ð°Ð½Ðº ÐºÐ°ÑÑÐ¸Ð½ÐºÐ°">
            <a:extLst>
              <a:ext uri="{FF2B5EF4-FFF2-40B4-BE49-F238E27FC236}">
                <a16:creationId xmlns:a16="http://schemas.microsoft.com/office/drawing/2014/main" id="{56825916-17AA-487C-B768-04FB8EB25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94" b="97248" l="1299" r="97403">
                        <a14:foregroundMark x1="6061" y1="33028" x2="28139" y2="24312"/>
                        <a14:foregroundMark x1="28139" y1="24312" x2="43723" y2="7798"/>
                        <a14:foregroundMark x1="43723" y1="7798" x2="43723" y2="7798"/>
                        <a14:foregroundMark x1="4762" y1="88073" x2="64935" y2="81193"/>
                        <a14:foregroundMark x1="64935" y1="81193" x2="80519" y2="83945"/>
                        <a14:foregroundMark x1="44156" y1="89908" x2="67532" y2="89450"/>
                        <a14:foregroundMark x1="67532" y1="89450" x2="90909" y2="91743"/>
                        <a14:foregroundMark x1="93074" y1="93578" x2="93074" y2="92661"/>
                        <a14:foregroundMark x1="9091" y1="72018" x2="3896" y2="49083"/>
                        <a14:foregroundMark x1="3896" y1="49083" x2="3896" y2="49083"/>
                        <a14:foregroundMark x1="3896" y1="47248" x2="5195" y2="40367"/>
                        <a14:foregroundMark x1="50216" y1="96330" x2="35931" y2="93578"/>
                        <a14:foregroundMark x1="41126" y1="26606" x2="50649" y2="26147"/>
                        <a14:foregroundMark x1="50649" y1="26147" x2="60173" y2="26147"/>
                        <a14:foregroundMark x1="49351" y1="2752" x2="49351" y2="2752"/>
                        <a14:foregroundMark x1="35931" y1="5046" x2="35931" y2="5046"/>
                        <a14:foregroundMark x1="10823" y1="23853" x2="10823" y2="23853"/>
                        <a14:foregroundMark x1="16450" y1="18349" x2="16450" y2="18349"/>
                        <a14:foregroundMark x1="23377" y1="13303" x2="23377" y2="13303"/>
                        <a14:foregroundMark x1="35931" y1="7339" x2="35931" y2="7339"/>
                        <a14:foregroundMark x1="61472" y1="7339" x2="61472" y2="7339"/>
                        <a14:foregroundMark x1="61905" y1="5505" x2="61905" y2="5505"/>
                        <a14:foregroundMark x1="71429" y1="9174" x2="71429" y2="9174"/>
                        <a14:foregroundMark x1="94372" y1="34862" x2="94372" y2="34862"/>
                        <a14:foregroundMark x1="98268" y1="34404" x2="98268" y2="34404"/>
                        <a14:foregroundMark x1="94805" y1="50000" x2="94805" y2="50000"/>
                        <a14:foregroundMark x1="81818" y1="18807" x2="81818" y2="18807"/>
                        <a14:foregroundMark x1="88312" y1="95413" x2="88312" y2="95413"/>
                        <a14:foregroundMark x1="56710" y1="97248" x2="56710" y2="97248"/>
                        <a14:foregroundMark x1="96970" y1="90367" x2="96970" y2="90367"/>
                        <a14:foregroundMark x1="2597" y1="89908" x2="2597" y2="89908"/>
                        <a14:foregroundMark x1="1299" y1="33486" x2="1299" y2="33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3688" y="3662998"/>
            <a:ext cx="1255417" cy="1184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ÐÐ°ÑÑÐ¸Ð½ÐºÐ¸ Ð¿Ð¾ Ð·Ð°Ð¿ÑÐ¾ÑÑ Ð±Ð°Ð½Ðº ÐºÐ°ÑÑÐ¸Ð½ÐºÐ°">
            <a:extLst>
              <a:ext uri="{FF2B5EF4-FFF2-40B4-BE49-F238E27FC236}">
                <a16:creationId xmlns:a16="http://schemas.microsoft.com/office/drawing/2014/main" id="{FFB0B17F-CFE5-415C-B892-1C71E54C2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94" b="97248" l="1299" r="97403">
                        <a14:foregroundMark x1="6061" y1="33028" x2="28139" y2="24312"/>
                        <a14:foregroundMark x1="28139" y1="24312" x2="43723" y2="7798"/>
                        <a14:foregroundMark x1="43723" y1="7798" x2="43723" y2="7798"/>
                        <a14:foregroundMark x1="4762" y1="88073" x2="64935" y2="81193"/>
                        <a14:foregroundMark x1="64935" y1="81193" x2="80519" y2="83945"/>
                        <a14:foregroundMark x1="44156" y1="89908" x2="67532" y2="89450"/>
                        <a14:foregroundMark x1="67532" y1="89450" x2="90909" y2="91743"/>
                        <a14:foregroundMark x1="93074" y1="93578" x2="93074" y2="92661"/>
                        <a14:foregroundMark x1="9091" y1="72018" x2="3896" y2="49083"/>
                        <a14:foregroundMark x1="3896" y1="49083" x2="3896" y2="49083"/>
                        <a14:foregroundMark x1="3896" y1="47248" x2="5195" y2="40367"/>
                        <a14:foregroundMark x1="50216" y1="96330" x2="35931" y2="93578"/>
                        <a14:foregroundMark x1="41126" y1="26606" x2="50649" y2="26147"/>
                        <a14:foregroundMark x1="50649" y1="26147" x2="60173" y2="26147"/>
                        <a14:foregroundMark x1="49351" y1="2752" x2="49351" y2="2752"/>
                        <a14:foregroundMark x1="35931" y1="5046" x2="35931" y2="5046"/>
                        <a14:foregroundMark x1="10823" y1="23853" x2="10823" y2="23853"/>
                        <a14:foregroundMark x1="16450" y1="18349" x2="16450" y2="18349"/>
                        <a14:foregroundMark x1="23377" y1="13303" x2="23377" y2="13303"/>
                        <a14:foregroundMark x1="35931" y1="7339" x2="35931" y2="7339"/>
                        <a14:foregroundMark x1="61472" y1="7339" x2="61472" y2="7339"/>
                        <a14:foregroundMark x1="61905" y1="5505" x2="61905" y2="5505"/>
                        <a14:foregroundMark x1="71429" y1="9174" x2="71429" y2="9174"/>
                        <a14:foregroundMark x1="94372" y1="34862" x2="94372" y2="34862"/>
                        <a14:foregroundMark x1="98268" y1="34404" x2="98268" y2="34404"/>
                        <a14:foregroundMark x1="94805" y1="50000" x2="94805" y2="50000"/>
                        <a14:foregroundMark x1="81818" y1="18807" x2="81818" y2="18807"/>
                        <a14:foregroundMark x1="88312" y1="95413" x2="88312" y2="95413"/>
                        <a14:foregroundMark x1="56710" y1="97248" x2="56710" y2="97248"/>
                        <a14:foregroundMark x1="96970" y1="90367" x2="96970" y2="90367"/>
                        <a14:foregroundMark x1="2597" y1="89908" x2="2597" y2="89908"/>
                        <a14:foregroundMark x1="1299" y1="33486" x2="1299" y2="33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7622" y="3653885"/>
            <a:ext cx="1255417" cy="1184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3AE24E75-1556-4ED2-8204-EEEB29CE0B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3380"/>
          <a:stretch/>
        </p:blipFill>
        <p:spPr bwMode="auto">
          <a:xfrm>
            <a:off x="2078972" y="5072243"/>
            <a:ext cx="1111630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0E75B912-E8BE-48DE-A80E-E94F0A8DC8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34244"/>
          <a:stretch/>
        </p:blipFill>
        <p:spPr bwMode="auto">
          <a:xfrm>
            <a:off x="3534539" y="5066257"/>
            <a:ext cx="914401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D0253A49-5765-4982-8878-C44D806494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783"/>
          <a:stretch/>
        </p:blipFill>
        <p:spPr bwMode="auto">
          <a:xfrm>
            <a:off x="7045730" y="5072243"/>
            <a:ext cx="1099384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F0B6FCD-3698-459C-9F68-C92BFB7054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889" b="96889" l="2222" r="97778">
                        <a14:foregroundMark x1="52000" y1="5333" x2="52000" y2="5333"/>
                        <a14:foregroundMark x1="45778" y1="8889" x2="45778" y2="8889"/>
                        <a14:foregroundMark x1="48444" y1="12444" x2="48444" y2="12444"/>
                        <a14:foregroundMark x1="45778" y1="8889" x2="45778" y2="8889"/>
                        <a14:foregroundMark x1="29333" y1="26222" x2="62222" y2="25778"/>
                        <a14:foregroundMark x1="62222" y1="25778" x2="75556" y2="25778"/>
                        <a14:foregroundMark x1="7111" y1="34222" x2="7111" y2="34222"/>
                        <a14:foregroundMark x1="17778" y1="72889" x2="20444" y2="42667"/>
                        <a14:foregroundMark x1="49333" y1="70667" x2="51111" y2="45778"/>
                        <a14:foregroundMark x1="51111" y1="45778" x2="51111" y2="44889"/>
                        <a14:foregroundMark x1="79111" y1="76000" x2="80444" y2="48889"/>
                        <a14:foregroundMark x1="94222" y1="35111" x2="94222" y2="35111"/>
                        <a14:foregroundMark x1="98222" y1="34222" x2="98222" y2="34222"/>
                        <a14:foregroundMark x1="18222" y1="90667" x2="43556" y2="90667"/>
                        <a14:foregroundMark x1="43556" y1="90667" x2="62667" y2="92444"/>
                        <a14:foregroundMark x1="67556" y1="92444" x2="89778" y2="91556"/>
                        <a14:foregroundMark x1="94222" y1="95556" x2="94222" y2="95556"/>
                        <a14:foregroundMark x1="73778" y1="96000" x2="73778" y2="96000"/>
                        <a14:foregroundMark x1="45333" y1="97333" x2="69333" y2="97333"/>
                        <a14:foregroundMark x1="69333" y1="97333" x2="76444" y2="94667"/>
                        <a14:foregroundMark x1="2667" y1="90667" x2="2667" y2="90667"/>
                        <a14:foregroundMark x1="2222" y1="33778" x2="2222" y2="33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64545" y="1684274"/>
            <a:ext cx="1563077" cy="1563077"/>
          </a:xfrm>
          <a:prstGeom prst="rect">
            <a:avLst/>
          </a:prstGeom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02CBF01-AA34-42C0-A3F9-602A098BE27B}"/>
              </a:ext>
            </a:extLst>
          </p:cNvPr>
          <p:cNvCxnSpPr>
            <a:cxnSpLocks/>
          </p:cNvCxnSpPr>
          <p:nvPr/>
        </p:nvCxnSpPr>
        <p:spPr>
          <a:xfrm flipH="1">
            <a:off x="1427176" y="3080551"/>
            <a:ext cx="3537370" cy="6384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85AD4951-C93B-40F0-BF95-C82042B0A2AB}"/>
              </a:ext>
            </a:extLst>
          </p:cNvPr>
          <p:cNvCxnSpPr>
            <a:cxnSpLocks/>
          </p:cNvCxnSpPr>
          <p:nvPr/>
        </p:nvCxnSpPr>
        <p:spPr>
          <a:xfrm flipH="1">
            <a:off x="3382972" y="3247351"/>
            <a:ext cx="1627795" cy="4716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838658B6-93B0-45B5-A057-943C08E83DCF}"/>
              </a:ext>
            </a:extLst>
          </p:cNvPr>
          <p:cNvCxnSpPr>
            <a:cxnSpLocks/>
          </p:cNvCxnSpPr>
          <p:nvPr/>
        </p:nvCxnSpPr>
        <p:spPr>
          <a:xfrm>
            <a:off x="6481401" y="3240151"/>
            <a:ext cx="283383" cy="58053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C825EACB-4D22-42F8-AE41-F1C147E1D0FC}"/>
              </a:ext>
            </a:extLst>
          </p:cNvPr>
          <p:cNvCxnSpPr>
            <a:cxnSpLocks/>
          </p:cNvCxnSpPr>
          <p:nvPr/>
        </p:nvCxnSpPr>
        <p:spPr>
          <a:xfrm flipH="1" flipV="1">
            <a:off x="6527623" y="3080551"/>
            <a:ext cx="2931558" cy="74013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46257CD7-4BF1-4A6F-B601-5A6433F56265}"/>
              </a:ext>
            </a:extLst>
          </p:cNvPr>
          <p:cNvCxnSpPr>
            <a:cxnSpLocks/>
          </p:cNvCxnSpPr>
          <p:nvPr/>
        </p:nvCxnSpPr>
        <p:spPr>
          <a:xfrm flipH="1">
            <a:off x="2723817" y="4770402"/>
            <a:ext cx="80994" cy="59171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26072F41-DB01-44C2-A237-C09B4831DE1B}"/>
              </a:ext>
            </a:extLst>
          </p:cNvPr>
          <p:cNvCxnSpPr>
            <a:cxnSpLocks/>
          </p:cNvCxnSpPr>
          <p:nvPr/>
        </p:nvCxnSpPr>
        <p:spPr>
          <a:xfrm>
            <a:off x="3517679" y="4838651"/>
            <a:ext cx="315910" cy="5234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00E9175B-5CD0-4578-AB07-2B4E3BB033F1}"/>
              </a:ext>
            </a:extLst>
          </p:cNvPr>
          <p:cNvCxnSpPr/>
          <p:nvPr/>
        </p:nvCxnSpPr>
        <p:spPr>
          <a:xfrm>
            <a:off x="7297445" y="4838651"/>
            <a:ext cx="150920" cy="5234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82" name="Picture 10" descr="ÐÐ°ÑÑÐ¸Ð½ÐºÐ¸ Ð¿Ð¾ Ð·Ð°Ð¿ÑÐ¾ÑÑ ÑÐµÑÐ²ÐµÑ Ð¸ÐºÐ¾Ð½ÐºÐ°">
            <a:extLst>
              <a:ext uri="{FF2B5EF4-FFF2-40B4-BE49-F238E27FC236}">
                <a16:creationId xmlns:a16="http://schemas.microsoft.com/office/drawing/2014/main" id="{01F9BA86-B6EE-4075-97CB-F464D30F5D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44" r="12388"/>
          <a:stretch/>
        </p:blipFill>
        <p:spPr bwMode="auto">
          <a:xfrm>
            <a:off x="3913341" y="4017169"/>
            <a:ext cx="563167" cy="75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9" name="Прямоугольник: скругленные углы 3078">
            <a:extLst>
              <a:ext uri="{FF2B5EF4-FFF2-40B4-BE49-F238E27FC236}">
                <a16:creationId xmlns:a16="http://schemas.microsoft.com/office/drawing/2014/main" id="{070112AA-5C45-48A2-B025-15ECB38A41B0}"/>
              </a:ext>
            </a:extLst>
          </p:cNvPr>
          <p:cNvSpPr/>
          <p:nvPr/>
        </p:nvSpPr>
        <p:spPr>
          <a:xfrm>
            <a:off x="4535127" y="4078517"/>
            <a:ext cx="1651852" cy="91961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/>
              <a:t>Транзакция 1</a:t>
            </a:r>
          </a:p>
          <a:p>
            <a:r>
              <a:rPr lang="ru-RU" dirty="0"/>
              <a:t>Транзакция 2</a:t>
            </a:r>
          </a:p>
          <a:p>
            <a:r>
              <a:rPr lang="ru-RU" dirty="0"/>
              <a:t>…</a:t>
            </a:r>
          </a:p>
        </p:txBody>
      </p:sp>
      <p:sp>
        <p:nvSpPr>
          <p:cNvPr id="42" name="Прямоугольник: скругленные углы 41">
            <a:extLst>
              <a:ext uri="{FF2B5EF4-FFF2-40B4-BE49-F238E27FC236}">
                <a16:creationId xmlns:a16="http://schemas.microsoft.com/office/drawing/2014/main" id="{2C8ABF57-B0B8-4FFC-9A18-65881FC6E215}"/>
              </a:ext>
            </a:extLst>
          </p:cNvPr>
          <p:cNvSpPr/>
          <p:nvPr/>
        </p:nvSpPr>
        <p:spPr>
          <a:xfrm>
            <a:off x="6769496" y="1127465"/>
            <a:ext cx="2303483" cy="207962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/>
              <a:t>Банк 1:</a:t>
            </a:r>
          </a:p>
          <a:p>
            <a:endParaRPr lang="ru-RU" dirty="0"/>
          </a:p>
          <a:p>
            <a:endParaRPr lang="ru-RU" dirty="0"/>
          </a:p>
          <a:p>
            <a:endParaRPr lang="ru-RU" sz="1100" dirty="0"/>
          </a:p>
          <a:p>
            <a:r>
              <a:rPr lang="ru-RU" dirty="0"/>
              <a:t>Банк 2: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3" name="Прямоугольник: скругленные углы 42">
            <a:extLst>
              <a:ext uri="{FF2B5EF4-FFF2-40B4-BE49-F238E27FC236}">
                <a16:creationId xmlns:a16="http://schemas.microsoft.com/office/drawing/2014/main" id="{9BA0656D-BA86-4199-A87E-9810EB263047}"/>
              </a:ext>
            </a:extLst>
          </p:cNvPr>
          <p:cNvSpPr/>
          <p:nvPr/>
        </p:nvSpPr>
        <p:spPr>
          <a:xfrm>
            <a:off x="7056862" y="2546960"/>
            <a:ext cx="1730816" cy="615193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/>
              <a:t>Транзакция 1</a:t>
            </a:r>
          </a:p>
          <a:p>
            <a:r>
              <a:rPr lang="ru-RU" dirty="0"/>
              <a:t>Транзакция 2</a:t>
            </a:r>
          </a:p>
        </p:txBody>
      </p:sp>
      <p:sp>
        <p:nvSpPr>
          <p:cNvPr id="44" name="Прямоугольник: скругленные углы 43">
            <a:extLst>
              <a:ext uri="{FF2B5EF4-FFF2-40B4-BE49-F238E27FC236}">
                <a16:creationId xmlns:a16="http://schemas.microsoft.com/office/drawing/2014/main" id="{408A608C-2668-4A06-A718-E5FC8F1AE3A3}"/>
              </a:ext>
            </a:extLst>
          </p:cNvPr>
          <p:cNvSpPr/>
          <p:nvPr/>
        </p:nvSpPr>
        <p:spPr>
          <a:xfrm>
            <a:off x="7056862" y="1615682"/>
            <a:ext cx="1730816" cy="615193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/>
              <a:t>Транзакция 1</a:t>
            </a:r>
          </a:p>
          <a:p>
            <a:r>
              <a:rPr lang="ru-RU" dirty="0"/>
              <a:t>Транзакция 2</a:t>
            </a:r>
          </a:p>
        </p:txBody>
      </p:sp>
    </p:spTree>
    <p:extLst>
      <p:ext uri="{BB962C8B-B14F-4D97-AF65-F5344CB8AC3E}">
        <p14:creationId xmlns:p14="http://schemas.microsoft.com/office/powerpoint/2010/main" val="255015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694E2D5-02FB-472C-A65D-99BABF795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CD3C56-861D-401E-B5F9-0DD4F6CD6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819" y="201267"/>
            <a:ext cx="4362526" cy="1478570"/>
          </a:xfrm>
        </p:spPr>
        <p:txBody>
          <a:bodyPr/>
          <a:lstStyle/>
          <a:p>
            <a:r>
              <a:rPr lang="ru-RU" dirty="0"/>
              <a:t>Умное</a:t>
            </a:r>
            <a:br>
              <a:rPr lang="ru-RU" dirty="0"/>
            </a:br>
            <a:r>
              <a:rPr lang="ru-RU" dirty="0"/>
              <a:t>решение</a:t>
            </a:r>
          </a:p>
        </p:txBody>
      </p:sp>
    </p:spTree>
    <p:extLst>
      <p:ext uri="{BB962C8B-B14F-4D97-AF65-F5344CB8AC3E}">
        <p14:creationId xmlns:p14="http://schemas.microsoft.com/office/powerpoint/2010/main" val="2042032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CD3C56-861D-401E-B5F9-0DD4F6CD6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Виды систем</a:t>
            </a:r>
          </a:p>
        </p:txBody>
      </p:sp>
      <p:pic>
        <p:nvPicPr>
          <p:cNvPr id="1028" name="Picture 4" descr="ÐÐ°ÑÑÐ¸Ð½ÐºÐ¸ Ð¿Ð¾ Ð·Ð°Ð¿ÑÐ¾ÑÑ Ð±Ð»Ð¾ÐºÑÐµÐ¹Ð½">
            <a:extLst>
              <a:ext uri="{FF2B5EF4-FFF2-40B4-BE49-F238E27FC236}">
                <a16:creationId xmlns:a16="http://schemas.microsoft.com/office/drawing/2014/main" id="{C820FA5A-E1D2-4054-9E48-FD54278FB0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09"/>
          <a:stretch/>
        </p:blipFill>
        <p:spPr bwMode="auto">
          <a:xfrm>
            <a:off x="2494625" y="2097088"/>
            <a:ext cx="6244516" cy="3584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220A1C-A293-47E7-8B81-62530E137525}"/>
              </a:ext>
            </a:extLst>
          </p:cNvPr>
          <p:cNvSpPr txBox="1"/>
          <p:nvPr/>
        </p:nvSpPr>
        <p:spPr>
          <a:xfrm>
            <a:off x="1031084" y="4483361"/>
            <a:ext cx="20380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Централизо</a:t>
            </a:r>
            <a:r>
              <a:rPr lang="ru-RU" dirty="0"/>
              <a:t>-ванная</a:t>
            </a:r>
          </a:p>
          <a:p>
            <a:r>
              <a:rPr lang="ru-RU" dirty="0"/>
              <a:t>(Банковская система)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CD9333-D564-4328-9930-C50F74551285}"/>
              </a:ext>
            </a:extLst>
          </p:cNvPr>
          <p:cNvSpPr txBox="1"/>
          <p:nvPr/>
        </p:nvSpPr>
        <p:spPr>
          <a:xfrm>
            <a:off x="8556594" y="4758379"/>
            <a:ext cx="20380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/>
              <a:t>Распределённая</a:t>
            </a:r>
          </a:p>
          <a:p>
            <a:pPr algn="r"/>
            <a:r>
              <a:rPr lang="ru-RU" dirty="0"/>
              <a:t>(идеальная модель </a:t>
            </a:r>
            <a:r>
              <a:rPr lang="en-US" dirty="0"/>
              <a:t>bitcoin</a:t>
            </a:r>
            <a:r>
              <a:rPr lang="ru-RU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2A9525-1DAD-4FD9-BE1A-CB64A079955B}"/>
              </a:ext>
            </a:extLst>
          </p:cNvPr>
          <p:cNvSpPr txBox="1"/>
          <p:nvPr/>
        </p:nvSpPr>
        <p:spPr>
          <a:xfrm>
            <a:off x="4518734" y="5685671"/>
            <a:ext cx="23398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Децентрализованная</a:t>
            </a:r>
          </a:p>
          <a:p>
            <a:pPr algn="ctr"/>
            <a:r>
              <a:rPr lang="ru-RU" dirty="0"/>
              <a:t>(реальная система </a:t>
            </a:r>
            <a:r>
              <a:rPr lang="en-US" dirty="0"/>
              <a:t>bitcoin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67282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4B3F74-FBE4-47AA-873B-B508D5FC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Пользование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349D9B1-11F0-4D2E-8AB5-B95E787B1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099" y="2097088"/>
            <a:ext cx="8048625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762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4B3F74-FBE4-47AA-873B-B508D5FC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Пользование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D0F3D9-912A-438A-A1A0-3A31FBACD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888" y="2097088"/>
            <a:ext cx="786765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48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4B3F74-FBE4-47AA-873B-B508D5FCD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Открытый и закрытый ключ</a:t>
            </a:r>
          </a:p>
        </p:txBody>
      </p:sp>
      <p:pic>
        <p:nvPicPr>
          <p:cNvPr id="4" name="Picture 2" descr="ÐÐ°ÑÑÐ¸Ð½ÐºÐ¸ Ð¿Ð¾ Ð·Ð°Ð¿ÑÐ¾ÑÑ Ð¾ÑÐºÑÑÑÑÐ¹ Ð¸ Ð·Ð°ÐºÑÑÑÑÐ¹ ÐºÐ»ÑÑ Ð±Ð»Ð¾ÐºÑÐµÐ¹Ð½">
            <a:extLst>
              <a:ext uri="{FF2B5EF4-FFF2-40B4-BE49-F238E27FC236}">
                <a16:creationId xmlns:a16="http://schemas.microsoft.com/office/drawing/2014/main" id="{E0113A3E-B294-45BF-91B2-60B7236E7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451" y="2097088"/>
            <a:ext cx="4741682" cy="2716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s://lh6.googleusercontent.com/0vmfPxbQvxDdnzhV8YFNfBwRvNstbPVGaZcGZId3TCIgfAGfEsWjcyq6h1g7lMlVCy8ld-jFtrY_iB-rINxyoZ98mh9_rMT0WoFdwcWtao4jvLxUJFHBX_p7EAhShS4Ip-LO5gtL">
            <a:extLst>
              <a:ext uri="{FF2B5EF4-FFF2-40B4-BE49-F238E27FC236}">
                <a16:creationId xmlns:a16="http://schemas.microsoft.com/office/drawing/2014/main" id="{469A2434-2538-4BFB-9602-8D9429731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8437" y="4124971"/>
            <a:ext cx="6724453" cy="2617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98882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Контур</Template>
  <TotalTime>266</TotalTime>
  <Words>206</Words>
  <Application>Microsoft Office PowerPoint</Application>
  <PresentationFormat>Широкоэкранный</PresentationFormat>
  <Paragraphs>62</Paragraphs>
  <Slides>20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4" baseType="lpstr">
      <vt:lpstr>Arial</vt:lpstr>
      <vt:lpstr>Calibri</vt:lpstr>
      <vt:lpstr>Tw Cen MT</vt:lpstr>
      <vt:lpstr>Контур</vt:lpstr>
      <vt:lpstr>«Блокчейн» как основа безопасной экономики</vt:lpstr>
      <vt:lpstr>Проблема двойных трат</vt:lpstr>
      <vt:lpstr>Проблема двойных трат</vt:lpstr>
      <vt:lpstr>Моментальное решение</vt:lpstr>
      <vt:lpstr>Умное решение</vt:lpstr>
      <vt:lpstr>Виды систем</vt:lpstr>
      <vt:lpstr>Пользование</vt:lpstr>
      <vt:lpstr>Пользование</vt:lpstr>
      <vt:lpstr>Открытый и закрытый ключ</vt:lpstr>
      <vt:lpstr>Немного о хеш-функциях</vt:lpstr>
      <vt:lpstr>Так что же такое блокчейн-система</vt:lpstr>
      <vt:lpstr>Как выглядит блок</vt:lpstr>
      <vt:lpstr>Proof of work</vt:lpstr>
      <vt:lpstr>Тонкие Моменты</vt:lpstr>
      <vt:lpstr>Тонкие Моменты</vt:lpstr>
      <vt:lpstr>Атаки на консенсус</vt:lpstr>
      <vt:lpstr>Скриптовый язык bitcoin</vt:lpstr>
      <vt:lpstr>Ethereum. Смарт-Контракты</vt:lpstr>
      <vt:lpstr>Интересные решения в мире криптовалют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«Блокчейн» как основа безопасной экономики</dc:title>
  <dc:creator>Роман Астраханцев</dc:creator>
  <cp:lastModifiedBy>Роман Астраханцев</cp:lastModifiedBy>
  <cp:revision>24</cp:revision>
  <dcterms:created xsi:type="dcterms:W3CDTF">2019-03-28T21:42:11Z</dcterms:created>
  <dcterms:modified xsi:type="dcterms:W3CDTF">2019-03-29T11:47:23Z</dcterms:modified>
</cp:coreProperties>
</file>

<file path=docProps/thumbnail.jpeg>
</file>